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11"/>
    <p:sldId id="256" r:id="rId7"/>
    <p:sldId id="257" r:id="rId8"/>
    <p:sldId id="258" r:id="rId9"/>
    <p:sldId id="259" r:id="rId10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55448" y="155448"/>
            <a:ext cx="7461504" cy="9747504"/>
          </a:xfrm>
          <a:prstGeom prst="roundRect">
            <a:avLst/>
          </a:prstGeom>
          <a:noFill/>
          <a:ln w="77724">
            <a:solidFill>
              <a:srgbClr val="009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00" y="700000"/>
            <a:ext cx="6492400" cy="1900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r>
              <a:rPr sz="3400" b="1" i="0">
                <a:solidFill>
                  <a:srgbClr val="000000"/>
                </a:solidFill>
                <a:latin typeface="Andika"/>
                <a:ea typeface="Andika"/>
                <a:cs typeface="Andika"/>
              </a:rPr>
              <a:t>Cartes de l’alphabet</a:t>
            </a:r>
          </a:p>
          <a:p>
            <a:pPr>
              <a:spcBef>
                <a:spcPts val="1400"/>
              </a:spcBef>
            </a:pPr>
            <a:r>
              <a:rPr sz="1700" b="0" i="1">
                <a:solidFill>
                  <a:srgbClr val="5A5A5A"/>
                </a:solidFill>
                <a:latin typeface="Andika"/>
                <a:ea typeface="Andika"/>
                <a:cs typeface="Andika"/>
              </a:rPr>
              <a:t>Du rythme aux phonèmes : un guide pour travailler la conscience phonémique par la musique et les gestes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00" y="2250000"/>
            <a:ext cx="6492400" cy="4500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r>
              <a:rPr sz="2200" b="1" i="0">
                <a:solidFill>
                  <a:srgbClr val="000000"/>
                </a:solidFill>
                <a:latin typeface="Andika"/>
                <a:ea typeface="Andika"/>
                <a:cs typeface="Andika"/>
              </a:rPr>
              <a:t>Comment utiliser ces cartes</a:t>
            </a:r>
          </a:p>
          <a:p>
            <a:pPr marL="300000" indent="-300000">
              <a:spcBef>
                <a:spcPts val="1100"/>
              </a:spcBef>
              <a:buChar char="•"/>
            </a:pPr>
            <a:r>
              <a:rPr sz="1800" b="0" i="0">
                <a:solidFill>
                  <a:srgbClr val="000000"/>
                </a:solidFill>
                <a:latin typeface="Andika"/>
                <a:ea typeface="Andika"/>
                <a:cs typeface="Andika"/>
              </a:rPr>
              <a:t>Les cartes présentent les lettres de l’alphabet, y compris É et é, en majuscules (2 pages) et en minuscules (2 pages).</a:t>
            </a:r>
          </a:p>
          <a:p>
            <a:pPr marL="300000" indent="-300000">
              <a:spcBef>
                <a:spcPts val="1100"/>
              </a:spcBef>
              <a:buChar char="•"/>
            </a:pPr>
            <a:r>
              <a:rPr sz="1800" b="0" i="0">
                <a:solidFill>
                  <a:srgbClr val="000000"/>
                </a:solidFill>
                <a:latin typeface="Andika"/>
                <a:ea typeface="Andika"/>
                <a:cs typeface="Andika"/>
              </a:rPr>
              <a:t>Imprimez les pages à 100 % (taille réelle), puis découpez les cartes sur les contours.</a:t>
            </a:r>
          </a:p>
          <a:p>
            <a:pPr marL="300000" indent="-300000">
              <a:spcBef>
                <a:spcPts val="1100"/>
              </a:spcBef>
              <a:buChar char="•"/>
            </a:pPr>
            <a:r>
              <a:rPr sz="1800" b="0" i="0">
                <a:solidFill>
                  <a:srgbClr val="000000"/>
                </a:solidFill>
                <a:latin typeface="Andika"/>
                <a:ea typeface="Andika"/>
                <a:cs typeface="Andika"/>
              </a:rPr>
              <a:t>Lors de la préparation de la séance, présentez les cartes des lettres associées aux phonèmes du jour.</a:t>
            </a:r>
          </a:p>
          <a:p>
            <a:pPr marL="300000" indent="-300000">
              <a:spcBef>
                <a:spcPts val="1100"/>
              </a:spcBef>
              <a:buChar char="•"/>
            </a:pPr>
            <a:r>
              <a:rPr sz="1800" b="0" i="0">
                <a:solidFill>
                  <a:srgbClr val="000000"/>
                </a:solidFill>
                <a:latin typeface="Andika"/>
                <a:ea typeface="Andika"/>
                <a:cs typeface="Andika"/>
              </a:rPr>
              <a:t>Activez les connaissances antérieures des élèves : « Connais-tu ces lettres ? Quel son font-elles ? »</a:t>
            </a:r>
          </a:p>
          <a:p>
            <a:pPr marL="300000" indent="-300000">
              <a:spcBef>
                <a:spcPts val="1100"/>
              </a:spcBef>
              <a:buChar char="•"/>
            </a:pPr>
            <a:r>
              <a:rPr sz="1800" b="0" i="0">
                <a:solidFill>
                  <a:srgbClr val="000000"/>
                </a:solidFill>
                <a:latin typeface="Andika"/>
                <a:ea typeface="Andika"/>
                <a:cs typeface="Andika"/>
              </a:rPr>
              <a:t>Une fois la préparation terminée, mettez les cartes de côté. Pendant les activités, la personne qui anime fait elle-même les gestes avec les élèves.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00" y="6950000"/>
            <a:ext cx="6492400" cy="2700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r>
              <a:rPr sz="2200" b="1" i="0">
                <a:solidFill>
                  <a:srgbClr val="000000"/>
                </a:solidFill>
                <a:latin typeface="Andika"/>
                <a:ea typeface="Andika"/>
                <a:cs typeface="Andika"/>
              </a:rPr>
              <a:t>Crédits</a:t>
            </a:r>
          </a:p>
          <a:p>
            <a:pPr marL="300000" indent="-300000">
              <a:spcBef>
                <a:spcPts val="1100"/>
              </a:spcBef>
              <a:buChar char="•"/>
            </a:pPr>
            <a:r>
              <a:rPr sz="1800" b="0" i="0">
                <a:solidFill>
                  <a:srgbClr val="000000"/>
                </a:solidFill>
                <a:latin typeface="Andika"/>
                <a:ea typeface="Andika"/>
                <a:cs typeface="Andika"/>
              </a:rPr>
              <a:t>Ces cartes peuvent être utilisées, partagées et adaptées à des fins non commerciales, en citant la source. Licence Creative Commons Attribution - Pas d’utilisation commerciale 4.0 International (CC BY-NC 4.0).</a:t>
            </a:r>
          </a:p>
          <a:p>
            <a:pPr marL="300000" indent="-300000">
              <a:spcBef>
                <a:spcPts val="1100"/>
              </a:spcBef>
              <a:buChar char="•"/>
            </a:pPr>
            <a:r>
              <a:rPr sz="1800" b="0" i="0">
                <a:solidFill>
                  <a:srgbClr val="000000"/>
                </a:solidFill>
                <a:latin typeface="Andika"/>
                <a:ea typeface="Andika"/>
                <a:cs typeface="Andika"/>
              </a:rPr>
              <a:t>Pour citer le guide : Raymond (2026).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4632" y="411480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33333"/>
                </a:solidFill>
                <a:latin typeface="Andika"/>
              </a:defRPr>
            </a:pPr>
            <a:r>
              <a:t>Cartes de l’alphabet — majuscules (1/2)</a:t>
            </a:r>
          </a:p>
        </p:txBody>
      </p:sp>
      <p:sp>
        <p:nvSpPr>
          <p:cNvPr id="3" name="Rectangle 2"/>
          <p:cNvSpPr/>
          <p:nvPr/>
        </p:nvSpPr>
        <p:spPr>
          <a:xfrm>
            <a:off x="324612" y="1417320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A</a:t>
            </a:r>
          </a:p>
        </p:txBody>
      </p:sp>
      <p:sp>
        <p:nvSpPr>
          <p:cNvPr id="4" name="Rectangle 3"/>
          <p:cNvSpPr/>
          <p:nvPr/>
        </p:nvSpPr>
        <p:spPr>
          <a:xfrm>
            <a:off x="2135124" y="1417320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B</a:t>
            </a:r>
          </a:p>
        </p:txBody>
      </p:sp>
      <p:sp>
        <p:nvSpPr>
          <p:cNvPr id="5" name="Rectangle 4"/>
          <p:cNvSpPr/>
          <p:nvPr/>
        </p:nvSpPr>
        <p:spPr>
          <a:xfrm>
            <a:off x="3945635" y="1417320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C</a:t>
            </a:r>
          </a:p>
        </p:txBody>
      </p:sp>
      <p:sp>
        <p:nvSpPr>
          <p:cNvPr id="6" name="Rectangle 5"/>
          <p:cNvSpPr/>
          <p:nvPr/>
        </p:nvSpPr>
        <p:spPr>
          <a:xfrm>
            <a:off x="5756148" y="1417320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D</a:t>
            </a:r>
          </a:p>
        </p:txBody>
      </p:sp>
      <p:sp>
        <p:nvSpPr>
          <p:cNvPr id="7" name="Rectangle 6"/>
          <p:cNvSpPr/>
          <p:nvPr/>
        </p:nvSpPr>
        <p:spPr>
          <a:xfrm>
            <a:off x="324612" y="3227832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E</a:t>
            </a:r>
          </a:p>
        </p:txBody>
      </p:sp>
      <p:sp>
        <p:nvSpPr>
          <p:cNvPr id="8" name="Rectangle 7"/>
          <p:cNvSpPr/>
          <p:nvPr/>
        </p:nvSpPr>
        <p:spPr>
          <a:xfrm>
            <a:off x="2135124" y="3227832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F</a:t>
            </a:r>
          </a:p>
        </p:txBody>
      </p:sp>
      <p:sp>
        <p:nvSpPr>
          <p:cNvPr id="9" name="Rectangle 8"/>
          <p:cNvSpPr/>
          <p:nvPr/>
        </p:nvSpPr>
        <p:spPr>
          <a:xfrm>
            <a:off x="3945635" y="3227832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56148" y="3227832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H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4612" y="5038344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I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135124" y="5038344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J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45635" y="5038344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K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56148" y="5038344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24612" y="6848855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M</a:t>
            </a:r>
          </a:p>
        </p:txBody>
      </p:sp>
      <p:sp>
        <p:nvSpPr>
          <p:cNvPr id="17" name="Rectangle 15"/>
          <p:cNvSpPr/>
          <p:nvPr/>
        </p:nvSpPr>
        <p:spPr>
          <a:xfrm>
            <a:off x="2135124" y="6848855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4632" y="9582912"/>
            <a:ext cx="6858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latin typeface="Andika"/>
              </a:defRPr>
            </a:pPr>
            <a:r>
              <a:t>Imprimer à 100 % (taille réelle) · Découper sur les contours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4632" y="411480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33333"/>
                </a:solidFill>
                <a:latin typeface="Andika"/>
              </a:defRPr>
            </a:pPr>
            <a:r>
              <a:t>Cartes de l’alphabet — majuscules (2/2)</a:t>
            </a:r>
          </a:p>
        </p:txBody>
      </p:sp>
      <p:sp>
        <p:nvSpPr>
          <p:cNvPr id="3" name="Rectangle 2"/>
          <p:cNvSpPr/>
          <p:nvPr/>
        </p:nvSpPr>
        <p:spPr>
          <a:xfrm>
            <a:off x="324612" y="1417320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N</a:t>
            </a:r>
          </a:p>
        </p:txBody>
      </p:sp>
      <p:sp>
        <p:nvSpPr>
          <p:cNvPr id="4" name="Rectangle 3"/>
          <p:cNvSpPr/>
          <p:nvPr/>
        </p:nvSpPr>
        <p:spPr>
          <a:xfrm>
            <a:off x="2135124" y="1417320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O</a:t>
            </a:r>
          </a:p>
        </p:txBody>
      </p:sp>
      <p:sp>
        <p:nvSpPr>
          <p:cNvPr id="5" name="Rectangle 4"/>
          <p:cNvSpPr/>
          <p:nvPr/>
        </p:nvSpPr>
        <p:spPr>
          <a:xfrm>
            <a:off x="3945635" y="1417320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P</a:t>
            </a:r>
          </a:p>
        </p:txBody>
      </p:sp>
      <p:sp>
        <p:nvSpPr>
          <p:cNvPr id="6" name="Rectangle 5"/>
          <p:cNvSpPr/>
          <p:nvPr/>
        </p:nvSpPr>
        <p:spPr>
          <a:xfrm>
            <a:off x="5756148" y="1417320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Q</a:t>
            </a:r>
          </a:p>
        </p:txBody>
      </p:sp>
      <p:sp>
        <p:nvSpPr>
          <p:cNvPr id="7" name="Rectangle 6"/>
          <p:cNvSpPr/>
          <p:nvPr/>
        </p:nvSpPr>
        <p:spPr>
          <a:xfrm>
            <a:off x="324612" y="3227832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R</a:t>
            </a:r>
          </a:p>
        </p:txBody>
      </p:sp>
      <p:sp>
        <p:nvSpPr>
          <p:cNvPr id="8" name="Rectangle 7"/>
          <p:cNvSpPr/>
          <p:nvPr/>
        </p:nvSpPr>
        <p:spPr>
          <a:xfrm>
            <a:off x="2135124" y="3227832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S</a:t>
            </a:r>
          </a:p>
        </p:txBody>
      </p:sp>
      <p:sp>
        <p:nvSpPr>
          <p:cNvPr id="9" name="Rectangle 8"/>
          <p:cNvSpPr/>
          <p:nvPr/>
        </p:nvSpPr>
        <p:spPr>
          <a:xfrm>
            <a:off x="3945635" y="3227832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T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56148" y="3227832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U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4612" y="5038344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V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135124" y="5038344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W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45635" y="5038344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X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56148" y="5038344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24612" y="6848855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Z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4632" y="9582912"/>
            <a:ext cx="6858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latin typeface="Andika"/>
              </a:defRPr>
            </a:pPr>
            <a:r>
              <a:t>Imprimer à 100 % (taille réelle) · Découper sur les contours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4632" y="411480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33333"/>
                </a:solidFill>
                <a:latin typeface="Andika"/>
              </a:defRPr>
            </a:pPr>
            <a:r>
              <a:t>Cartes de l’alphabet — minuscules (1/2)</a:t>
            </a:r>
          </a:p>
        </p:txBody>
      </p:sp>
      <p:sp>
        <p:nvSpPr>
          <p:cNvPr id="3" name="Rectangle 2"/>
          <p:cNvSpPr/>
          <p:nvPr/>
        </p:nvSpPr>
        <p:spPr>
          <a:xfrm>
            <a:off x="324612" y="1417320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a</a:t>
            </a:r>
          </a:p>
        </p:txBody>
      </p:sp>
      <p:sp>
        <p:nvSpPr>
          <p:cNvPr id="4" name="Rectangle 3"/>
          <p:cNvSpPr/>
          <p:nvPr/>
        </p:nvSpPr>
        <p:spPr>
          <a:xfrm>
            <a:off x="2135124" y="1417320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b</a:t>
            </a:r>
          </a:p>
        </p:txBody>
      </p:sp>
      <p:sp>
        <p:nvSpPr>
          <p:cNvPr id="5" name="Rectangle 4"/>
          <p:cNvSpPr/>
          <p:nvPr/>
        </p:nvSpPr>
        <p:spPr>
          <a:xfrm>
            <a:off x="3945635" y="1417320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c</a:t>
            </a:r>
          </a:p>
        </p:txBody>
      </p:sp>
      <p:sp>
        <p:nvSpPr>
          <p:cNvPr id="6" name="Rectangle 5"/>
          <p:cNvSpPr/>
          <p:nvPr/>
        </p:nvSpPr>
        <p:spPr>
          <a:xfrm>
            <a:off x="5756148" y="1417320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d</a:t>
            </a:r>
          </a:p>
        </p:txBody>
      </p:sp>
      <p:sp>
        <p:nvSpPr>
          <p:cNvPr id="7" name="Rectangle 6"/>
          <p:cNvSpPr/>
          <p:nvPr/>
        </p:nvSpPr>
        <p:spPr>
          <a:xfrm>
            <a:off x="324612" y="3227832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e</a:t>
            </a:r>
          </a:p>
        </p:txBody>
      </p:sp>
      <p:sp>
        <p:nvSpPr>
          <p:cNvPr id="8" name="Rectangle 7"/>
          <p:cNvSpPr/>
          <p:nvPr/>
        </p:nvSpPr>
        <p:spPr>
          <a:xfrm>
            <a:off x="2135124" y="3227832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f</a:t>
            </a:r>
          </a:p>
        </p:txBody>
      </p:sp>
      <p:sp>
        <p:nvSpPr>
          <p:cNvPr id="9" name="Rectangle 8"/>
          <p:cNvSpPr/>
          <p:nvPr/>
        </p:nvSpPr>
        <p:spPr>
          <a:xfrm>
            <a:off x="3945635" y="3227832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56148" y="3227832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h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4612" y="5038344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i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135124" y="5038344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j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45635" y="5038344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k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56148" y="5038344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24612" y="6848855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m</a:t>
            </a:r>
          </a:p>
        </p:txBody>
      </p:sp>
      <p:sp>
        <p:nvSpPr>
          <p:cNvPr id="17" name="Rectangle 15"/>
          <p:cNvSpPr/>
          <p:nvPr/>
        </p:nvSpPr>
        <p:spPr>
          <a:xfrm>
            <a:off x="2135124" y="6848855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4632" y="9582912"/>
            <a:ext cx="6858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latin typeface="Andika"/>
              </a:defRPr>
            </a:pPr>
            <a:r>
              <a:t>Imprimer à 100 % (taille réelle) · Découper sur les contours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4632" y="411480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33333"/>
                </a:solidFill>
                <a:latin typeface="Andika"/>
              </a:defRPr>
            </a:pPr>
            <a:r>
              <a:t>Cartes de l’alphabet — minuscules (2/2)</a:t>
            </a:r>
          </a:p>
        </p:txBody>
      </p:sp>
      <p:sp>
        <p:nvSpPr>
          <p:cNvPr id="3" name="Rectangle 2"/>
          <p:cNvSpPr/>
          <p:nvPr/>
        </p:nvSpPr>
        <p:spPr>
          <a:xfrm>
            <a:off x="324612" y="1417320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n</a:t>
            </a:r>
          </a:p>
        </p:txBody>
      </p:sp>
      <p:sp>
        <p:nvSpPr>
          <p:cNvPr id="4" name="Rectangle 3"/>
          <p:cNvSpPr/>
          <p:nvPr/>
        </p:nvSpPr>
        <p:spPr>
          <a:xfrm>
            <a:off x="2135124" y="1417320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o</a:t>
            </a:r>
          </a:p>
        </p:txBody>
      </p:sp>
      <p:sp>
        <p:nvSpPr>
          <p:cNvPr id="5" name="Rectangle 4"/>
          <p:cNvSpPr/>
          <p:nvPr/>
        </p:nvSpPr>
        <p:spPr>
          <a:xfrm>
            <a:off x="3945635" y="1417320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p</a:t>
            </a:r>
          </a:p>
        </p:txBody>
      </p:sp>
      <p:sp>
        <p:nvSpPr>
          <p:cNvPr id="6" name="Rectangle 5"/>
          <p:cNvSpPr/>
          <p:nvPr/>
        </p:nvSpPr>
        <p:spPr>
          <a:xfrm>
            <a:off x="5756148" y="1417320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q</a:t>
            </a:r>
          </a:p>
        </p:txBody>
      </p:sp>
      <p:sp>
        <p:nvSpPr>
          <p:cNvPr id="7" name="Rectangle 6"/>
          <p:cNvSpPr/>
          <p:nvPr/>
        </p:nvSpPr>
        <p:spPr>
          <a:xfrm>
            <a:off x="324612" y="3227832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r</a:t>
            </a:r>
          </a:p>
        </p:txBody>
      </p:sp>
      <p:sp>
        <p:nvSpPr>
          <p:cNvPr id="8" name="Rectangle 7"/>
          <p:cNvSpPr/>
          <p:nvPr/>
        </p:nvSpPr>
        <p:spPr>
          <a:xfrm>
            <a:off x="2135124" y="3227832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s</a:t>
            </a:r>
          </a:p>
        </p:txBody>
      </p:sp>
      <p:sp>
        <p:nvSpPr>
          <p:cNvPr id="9" name="Rectangle 8"/>
          <p:cNvSpPr/>
          <p:nvPr/>
        </p:nvSpPr>
        <p:spPr>
          <a:xfrm>
            <a:off x="3945635" y="3227832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t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56148" y="3227832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u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4612" y="5038344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v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135124" y="5038344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w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45635" y="5038344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x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56148" y="5038344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24612" y="6848855"/>
            <a:ext cx="1691640" cy="1691640"/>
          </a:xfrm>
          <a:prstGeom prst="rect">
            <a:avLst/>
          </a:prstGeom>
          <a:noFill/>
          <a:ln w="8255">
            <a:solidFill>
              <a:srgbClr val="AAAA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8200">
                <a:solidFill>
                  <a:srgbClr val="111111"/>
                </a:solidFill>
                <a:latin typeface="Andika"/>
              </a:rPr>
              <a:t>z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4632" y="9582912"/>
            <a:ext cx="6858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latin typeface="Andika"/>
              </a:defRPr>
            </a:pPr>
            <a:r>
              <a:t>Imprimer à 100 % (taille réelle) · Découper sur les contours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